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270" r:id="rId3"/>
    <p:sldId id="267" r:id="rId4"/>
    <p:sldId id="271" r:id="rId5"/>
    <p:sldId id="272" r:id="rId6"/>
    <p:sldId id="276" r:id="rId7"/>
    <p:sldId id="274" r:id="rId8"/>
    <p:sldId id="275" r:id="rId9"/>
    <p:sldId id="257" r:id="rId10"/>
    <p:sldId id="259" r:id="rId11"/>
    <p:sldId id="261" r:id="rId12"/>
    <p:sldId id="262" r:id="rId13"/>
    <p:sldId id="260" r:id="rId14"/>
    <p:sldId id="263" r:id="rId15"/>
    <p:sldId id="279" r:id="rId16"/>
    <p:sldId id="282" r:id="rId17"/>
    <p:sldId id="281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79ADD0-6AA5-4DDD-BDAF-AB8FE81F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484A3E6-17DB-467F-B893-87928F04A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F63BEA-95E2-4AA4-8D3A-92319985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A71F2C-71A6-4E76-91BD-7D80C699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6188BF-F848-4D67-9E7D-256319A5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C3A6B0-5E40-44CA-99A0-64E5694E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B5D442D-55BB-4F72-BFE4-8B2A73D69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D63CC3-DC6C-41F6-BD09-E3C2E79A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B37075-6B58-40E5-AA42-92DE1B13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ED53BC-6D16-47B7-8EFC-D23BA9AA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5A768B1-E1DD-4725-9AE5-22666868A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2005265-C497-41CC-8500-0FAB295CD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35B3BC-D8E3-453D-BBAB-3F2BC4CA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70DFA4-203A-4480-A3E8-AF5F60E6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3E3C2-4D93-4577-AC9F-06330DF2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F770E3-1096-47B2-90BA-7F8A5E30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D6FFC4-5B1A-418C-A295-C89B8B80E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2D368-5AC5-406A-9B1D-C5716C68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D023A7-CD7F-418D-81AE-B5262A95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9D42CA-F115-4BB3-B3FE-766B33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4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446E9-AF3E-4CCA-B132-40840C94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C703A7-E2FF-4D43-87F0-1C34C865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779AB1-56FB-408E-9F03-877BA076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F8115E-F8E0-4052-8DDB-4D03CA70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DBA16C-5516-4AA9-9CD6-00487930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7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03E461-FA78-4FB9-8E08-1E4F062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02913A-6653-492E-B7BA-7F5ABD025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8ED385-BD19-47EC-BA98-A250C2B36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3D02E1D-1D6D-4972-ADBA-DEB30313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41DEE9-F9E9-4E23-B11F-119A2159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5FC377A-85C5-4064-8BC4-4DA35955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2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BAA2B6-BD04-4913-9B40-A7B335A5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33DF6A-945D-46E8-A08F-79862FE0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61F787-254B-4427-B0BB-328799B3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7030FF-58FE-40FE-B0A2-140E2B68C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BEFE99D-C9AC-4878-915B-D218FEDB2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BE9EB66-E976-47DF-80E2-2044ED4F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1D746D7-7E06-4640-A1E3-C5873594A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5CD4ECE-A402-4912-8D82-0A71D0F8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2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1FB31C-C292-4204-ADB0-97F7DA9E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E2D31E3-EF4B-4AED-B1AD-6BCB2435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EC45076-242A-4BE3-BA93-A44B2F74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11DB017-C795-4D42-AA00-8963EF01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9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EE917E-85FB-457C-B738-FB6CDBDB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DABD4A6-4D7D-4B78-B66F-21EFD73E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E3072D-AA02-42B6-872E-8DE458D1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973DAD-B01F-444F-A04C-06116B10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912091-102E-4D95-84AC-34BDD76E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BED6F8-4384-4F13-876A-1C6BF8B22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B46961-1C12-4856-BDD6-16B6BC06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08DB43-DA9E-4BE5-B842-9511AD8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1C6BB5-DE6F-417C-ADB7-14D7103B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6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91F4A2-4698-43CF-9504-F75965DA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3CF2EA3-34A0-4EC8-A73B-11BC0C50C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4A261F-D8DE-4C7C-81A0-AEF3BA7C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267EC0A-E8BF-491E-B914-C58BD1A3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3FD77A-C0FF-4816-9E54-EB5D5B61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A76859-6746-44E3-94B5-D6E0F393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7FEA949-FF87-4346-8A66-A802CEAC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E0B954-B494-4AB8-BE7F-4901EDB6B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E3BC45-3B41-4286-AE97-6288A5852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3CBC-1BB2-40D5-A8BE-095741F95752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D39E8D-DF6E-416D-A070-75B8D9307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63AA8C-0675-4EDE-82D4-E7F73D738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C76D-B1AF-4B0E-9E27-7B0751763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3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zavinm@yahoo.com" TargetMode="External"/><Relationship Id="rId2" Type="http://schemas.openxmlformats.org/officeDocument/2006/relationships/hyperlink" Target="mailto:education@learningchess.n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3C3838-8DB6-4B02-83AA-FA7AB8DB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Developing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STEM skills and numeracy with </a:t>
            </a:r>
            <a:r>
              <a:rPr lang="en-US" dirty="0" err="1" smtClean="0">
                <a:latin typeface="Candara" panose="020E0502030303020204" pitchFamily="34" charset="0"/>
              </a:rPr>
              <a:t>LogiQ</a:t>
            </a:r>
            <a:r>
              <a:rPr lang="en-US" dirty="0" smtClean="0">
                <a:latin typeface="Candara" panose="020E0502030303020204" pitchFamily="34" charset="0"/>
              </a:rPr>
              <a:t> Board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E243CE-DB50-48F4-99B6-2119FE508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Candara" panose="020E0502030303020204" pitchFamily="34" charset="0"/>
              </a:rPr>
              <a:t>Mark Szavin</a:t>
            </a:r>
          </a:p>
          <a:p>
            <a:r>
              <a:rPr lang="en-US" sz="3200" dirty="0" smtClean="0">
                <a:latin typeface="Candara" panose="020E0502030303020204" pitchFamily="34" charset="0"/>
              </a:rPr>
              <a:t>     			LearningChess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71BE30-BEFA-4A0B-BA60-4AFAF65562E5}"/>
              </a:ext>
            </a:extLst>
          </p:cNvPr>
          <p:cNvSpPr txBox="1"/>
          <p:nvPr/>
        </p:nvSpPr>
        <p:spPr>
          <a:xfrm>
            <a:off x="2507529" y="5429839"/>
            <a:ext cx="740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ndara" panose="020E0502030303020204" pitchFamily="34" charset="0"/>
              </a:rPr>
              <a:t>London Chess Conference 2019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7" y="6488668"/>
            <a:ext cx="120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material is protected by copyright. All rights reserved. Please contact LearningChess for permission to copy or distribute.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97" y="0"/>
            <a:ext cx="1208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material is protected by copyright. All rights reserved. Please contact LearningChess for permission to copy or distribute.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4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507A29-8FEB-4A47-8980-82C99D55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Using the value of the pieces</a:t>
            </a:r>
            <a:endParaRPr lang="en-GB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234D8F3-6995-4470-A22E-B9252724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C3283F3-50A1-4194-A883-830FBDB7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35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9289E2-140E-4CD8-86A5-BBF8D1E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Addition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6388F3C-10A6-4310-B54E-55F8782C3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8FDE1E9-9E3F-4822-AE52-BFCBD5997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8000"/>
            <a:ext cx="5400000" cy="5400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9AEB453-52C0-487E-80BE-22320A763111}"/>
              </a:ext>
            </a:extLst>
          </p:cNvPr>
          <p:cNvSpPr txBox="1"/>
          <p:nvPr/>
        </p:nvSpPr>
        <p:spPr>
          <a:xfrm>
            <a:off x="8796000" y="1690688"/>
            <a:ext cx="2733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ndara" panose="020E0502030303020204" pitchFamily="34" charset="0"/>
              </a:rPr>
              <a:t>1 + 1 + 1 + 2 + 1 + 1 + 1 + 2 =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61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3C1870-F42D-42BB-A599-21D2029A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Addition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B31E403-F845-4DE1-937B-FB6B89F17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DC15EF0-3161-4C06-8D0D-6D390A0C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11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D96DA4-DFAE-4291-9E28-567DBF8E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Negative numbers and subtraction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C38EAF4-1361-42B1-86AC-E11B6120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4EF2C97-37E1-46DA-BD1B-D262594E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BEAECAA-8824-4F3B-8C3E-2A9B447BE3C2}"/>
              </a:ext>
            </a:extLst>
          </p:cNvPr>
          <p:cNvSpPr txBox="1"/>
          <p:nvPr/>
        </p:nvSpPr>
        <p:spPr>
          <a:xfrm>
            <a:off x="8547652" y="1690688"/>
            <a:ext cx="3260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6</a:t>
            </a:r>
            <a:r>
              <a:rPr lang="en-GB" sz="4000" dirty="0">
                <a:solidFill>
                  <a:srgbClr val="FFC000"/>
                </a:solidFill>
                <a:latin typeface="Candara" panose="020E0502030303020204" pitchFamily="34" charset="0"/>
              </a:rPr>
              <a:t>😊</a:t>
            </a:r>
            <a:r>
              <a:rPr lang="en-GB" sz="4000" dirty="0">
                <a:latin typeface="Candara" panose="020E0502030303020204" pitchFamily="34" charset="0"/>
              </a:rPr>
              <a:t> + 2</a:t>
            </a:r>
            <a:r>
              <a:rPr lang="en-GB" sz="4000" dirty="0">
                <a:solidFill>
                  <a:srgbClr val="FFC000"/>
                </a:solidFill>
                <a:latin typeface="Candara" panose="020E0502030303020204" pitchFamily="34" charset="0"/>
              </a:rPr>
              <a:t>😣</a:t>
            </a:r>
            <a:r>
              <a:rPr lang="en-GB" sz="4000" dirty="0">
                <a:latin typeface="Candara" panose="020E0502030303020204" pitchFamily="34" charset="0"/>
              </a:rPr>
              <a:t> = 4</a:t>
            </a:r>
            <a:r>
              <a:rPr lang="en-GB" sz="4000" dirty="0">
                <a:solidFill>
                  <a:srgbClr val="FFC000"/>
                </a:solidFill>
                <a:latin typeface="Candara" panose="020E0502030303020204" pitchFamily="34" charset="0"/>
              </a:rPr>
              <a:t>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47E97D-4CBD-4258-92C3-48CCEB7C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Combining themes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A0E3B64-CAEE-4488-AFD8-E168DC3AE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E02F615-F091-4DB0-9C14-88565879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8000"/>
            <a:ext cx="5400000" cy="540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3596B6A-043D-4481-A8BC-A7017126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4DD583D0-822C-43A5-BC43-13D9B0C94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29B2350C-0DEF-4262-BBBE-34AE67F9E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8000"/>
            <a:ext cx="5400000" cy="54000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88BC28E-F422-44BE-872C-734432444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7999"/>
            <a:ext cx="5400000" cy="5400000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611883F1-A792-4076-9867-D0C3A788C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8000"/>
            <a:ext cx="5400000" cy="5400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F9B081F-0148-49B5-A9FC-9BA3CB911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7998"/>
            <a:ext cx="5400000" cy="5400000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73A46F05-CF09-47BB-A939-414F203A27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7998"/>
            <a:ext cx="5400000" cy="540000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54465149-F075-4344-95F0-AD0C6A7D52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7998"/>
            <a:ext cx="5400000" cy="5400000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1D08C21F-AF9C-4F64-A98C-C8A4A683C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8000"/>
            <a:ext cx="5400000" cy="5400000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BFE171A6-9D6B-4DDA-85D7-26663221B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7998"/>
            <a:ext cx="5400000" cy="5400000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5FB2EC9F-E8B2-43E5-AAE6-CDBC6CE334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00" y="1187996"/>
            <a:ext cx="5400000" cy="54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36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0914FC3-46C8-4F9B-9CF1-E477045D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83" y="499268"/>
            <a:ext cx="7385067" cy="93258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87408BE-7344-4DD7-B27C-91FFFF44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365125"/>
            <a:ext cx="11849493" cy="1325563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   Relations: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A6B91A2-7026-4385-9998-29CDB43B5769}"/>
              </a:ext>
            </a:extLst>
          </p:cNvPr>
          <p:cNvSpPr txBox="1"/>
          <p:nvPr/>
        </p:nvSpPr>
        <p:spPr>
          <a:xfrm>
            <a:off x="8927184" y="2554665"/>
            <a:ext cx="2347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ndara" panose="020E0502030303020204" pitchFamily="34" charset="0"/>
              </a:rPr>
              <a:t>Note:</a:t>
            </a:r>
          </a:p>
          <a:p>
            <a:r>
              <a:rPr lang="en-GB" sz="2800" dirty="0">
                <a:latin typeface="Candara" panose="020E0502030303020204" pitchFamily="34" charset="0"/>
              </a:rPr>
              <a:t>the king is invaluable, and can’t be measured in pawns like other pieces.</a:t>
            </a: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1FA26EEC-6705-402F-95ED-A0018D18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07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7AA175-E5D7-41B0-9AAB-35D4C72D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Relations</a:t>
            </a:r>
            <a:endParaRPr lang="en-GB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1972499-A7B0-4371-B730-A194665D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sp>
        <p:nvSpPr>
          <p:cNvPr id="4" name="TextBox 3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036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AC845-E685-45C8-A987-01903D1F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Parity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6A0CD5A-472F-4098-8D99-C6066CDD5FCE}"/>
              </a:ext>
            </a:extLst>
          </p:cNvPr>
          <p:cNvSpPr txBox="1"/>
          <p:nvPr/>
        </p:nvSpPr>
        <p:spPr>
          <a:xfrm>
            <a:off x="8686140" y="1618119"/>
            <a:ext cx="2631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ndara" panose="020E0502030303020204" pitchFamily="34" charset="0"/>
              </a:rPr>
              <a:t>It’s white who made the last move, so black wins  with Nxc2#!</a:t>
            </a: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696A2D0C-83C4-47DB-9024-0836D198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962338D-8650-4E62-A24E-92A6D9D0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0" y="2139709"/>
            <a:ext cx="2847217" cy="3496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77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03688C-F3B8-471D-A9C7-052B757B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Candara" panose="020E0502030303020204" pitchFamily="34" charset="0"/>
              </a:rPr>
              <a:t>How many different ways are possible in 4 moves?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62A3469-548F-4EDB-A096-571CC9B85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sp>
        <p:nvSpPr>
          <p:cNvPr id="4" name="TextBox 3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590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74E3B2B-9135-4CBA-9A6A-D80243F8EB1E}"/>
              </a:ext>
            </a:extLst>
          </p:cNvPr>
          <p:cNvSpPr txBox="1"/>
          <p:nvPr/>
        </p:nvSpPr>
        <p:spPr>
          <a:xfrm>
            <a:off x="1878496" y="925709"/>
            <a:ext cx="92433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ndara" panose="020E0502030303020204" pitchFamily="34" charset="0"/>
              </a:rPr>
              <a:t>All diagrams were made with </a:t>
            </a:r>
            <a:r>
              <a:rPr lang="en-GB" sz="3600" dirty="0" err="1">
                <a:latin typeface="Candara" panose="020E0502030303020204" pitchFamily="34" charset="0"/>
              </a:rPr>
              <a:t>LogiQ</a:t>
            </a:r>
            <a:r>
              <a:rPr lang="en-GB" sz="3600" dirty="0">
                <a:latin typeface="Candara" panose="020E0502030303020204" pitchFamily="34" charset="0"/>
              </a:rPr>
              <a:t> Board.</a:t>
            </a:r>
          </a:p>
          <a:p>
            <a:endParaRPr lang="en-GB" sz="3600" dirty="0">
              <a:latin typeface="Candara" panose="020E0502030303020204" pitchFamily="34" charset="0"/>
            </a:endParaRPr>
          </a:p>
          <a:p>
            <a:r>
              <a:rPr lang="en-GB" sz="3600" dirty="0">
                <a:latin typeface="Candara" panose="020E0502030303020204" pitchFamily="34" charset="0"/>
              </a:rPr>
              <a:t>Examples (slides 3-16) were taken from the collection ‘Board Buddies in </a:t>
            </a:r>
            <a:r>
              <a:rPr lang="en-GB" sz="3600" dirty="0" err="1">
                <a:latin typeface="Candara" panose="020E0502030303020204" pitchFamily="34" charset="0"/>
              </a:rPr>
              <a:t>LogiQ</a:t>
            </a:r>
            <a:r>
              <a:rPr lang="en-GB" sz="3600" dirty="0">
                <a:latin typeface="Candara" panose="020E0502030303020204" pitchFamily="34" charset="0"/>
              </a:rPr>
              <a:t> Land’, which will be published soon.</a:t>
            </a:r>
          </a:p>
          <a:p>
            <a:endParaRPr lang="en-GB" sz="3600" dirty="0">
              <a:latin typeface="Candara" panose="020E0502030303020204" pitchFamily="34" charset="0"/>
            </a:endParaRPr>
          </a:p>
          <a:p>
            <a:r>
              <a:rPr lang="en-GB" sz="3600" dirty="0">
                <a:latin typeface="Candara" panose="020E0502030303020204" pitchFamily="34" charset="0"/>
              </a:rPr>
              <a:t>Mark </a:t>
            </a:r>
            <a:r>
              <a:rPr lang="en-GB" sz="3600" dirty="0" err="1">
                <a:latin typeface="Candara" panose="020E0502030303020204" pitchFamily="34" charset="0"/>
              </a:rPr>
              <a:t>Szavin</a:t>
            </a:r>
            <a:endParaRPr lang="en-GB" sz="3600" dirty="0">
              <a:latin typeface="Candara" panose="020E0502030303020204" pitchFamily="34" charset="0"/>
            </a:endParaRPr>
          </a:p>
          <a:p>
            <a:r>
              <a:rPr lang="en-GB" sz="3600" dirty="0">
                <a:latin typeface="Candara" panose="020E0502030303020204" pitchFamily="34" charset="0"/>
                <a:hlinkClick r:id="rId2"/>
              </a:rPr>
              <a:t>education@learningchess.net</a:t>
            </a:r>
            <a:endParaRPr lang="en-GB" sz="3600" dirty="0">
              <a:latin typeface="Candara" panose="020E0502030303020204" pitchFamily="34" charset="0"/>
            </a:endParaRPr>
          </a:p>
          <a:p>
            <a:r>
              <a:rPr lang="en-GB" sz="3600" dirty="0">
                <a:latin typeface="Candara" panose="020E0502030303020204" pitchFamily="34" charset="0"/>
                <a:hlinkClick r:id="rId3"/>
              </a:rPr>
              <a:t>szavinm@yahoo.com</a:t>
            </a:r>
            <a:endParaRPr lang="en-GB" sz="3600" dirty="0">
              <a:latin typeface="Candara" panose="020E0502030303020204" pitchFamily="34" charset="0"/>
            </a:endParaRPr>
          </a:p>
          <a:p>
            <a:r>
              <a:rPr lang="en-GB" sz="3600" dirty="0">
                <a:latin typeface="Candara" panose="020E0502030303020204" pitchFamily="34" charset="0"/>
              </a:rPr>
              <a:t>+36 30 556 5965</a:t>
            </a:r>
          </a:p>
          <a:p>
            <a:endParaRPr lang="en-GB" sz="3600" dirty="0">
              <a:latin typeface="Candara" panose="020E0502030303020204" pitchFamily="34" charset="0"/>
            </a:endParaRPr>
          </a:p>
          <a:p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351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C579FF-9D3C-4DA8-BAAD-8E0A768B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STEM Skills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0EDEEF-3D2D-4F5B-A3EE-889EE3E0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-Analytical thinking</a:t>
            </a:r>
          </a:p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-Planning</a:t>
            </a:r>
          </a:p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-Spatial skills</a:t>
            </a:r>
          </a:p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-Creativity vs. Schemas</a:t>
            </a:r>
          </a:p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-Numeracy</a:t>
            </a:r>
          </a:p>
        </p:txBody>
      </p:sp>
      <p:sp>
        <p:nvSpPr>
          <p:cNvPr id="7" name="Jobb oldali kapcsos zárójel 6">
            <a:extLst>
              <a:ext uri="{FF2B5EF4-FFF2-40B4-BE49-F238E27FC236}">
                <a16:creationId xmlns:a16="http://schemas.microsoft.com/office/drawing/2014/main" id="{2652819F-28EC-4A4D-9AD9-A3E854E7D7AE}"/>
              </a:ext>
            </a:extLst>
          </p:cNvPr>
          <p:cNvSpPr/>
          <p:nvPr/>
        </p:nvSpPr>
        <p:spPr>
          <a:xfrm>
            <a:off x="6450496" y="1825625"/>
            <a:ext cx="407504" cy="4197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885AB5A-8DAC-47ED-B64A-88CC8D4BF9BF}"/>
              </a:ext>
            </a:extLst>
          </p:cNvPr>
          <p:cNvSpPr txBox="1"/>
          <p:nvPr/>
        </p:nvSpPr>
        <p:spPr>
          <a:xfrm>
            <a:off x="7494107" y="3548272"/>
            <a:ext cx="402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ndara" panose="020E0502030303020204" pitchFamily="34" charset="0"/>
              </a:rPr>
              <a:t>Problem-solving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53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6414C9-F885-4D32-8FC5-C6ADA5B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Problem solving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D0A7E11-44C1-480B-8AF1-82C5A5FC0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sp>
        <p:nvSpPr>
          <p:cNvPr id="4" name="TextBox 3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85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074A6-3439-44FE-9043-AEF43438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                </a:t>
            </a:r>
            <a:r>
              <a:rPr lang="en-GB" sz="5400" dirty="0">
                <a:latin typeface="Candara" panose="020E0502030303020204" pitchFamily="34" charset="0"/>
              </a:rPr>
              <a:t>Strategies</a:t>
            </a:r>
            <a:r>
              <a:rPr lang="en-GB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BE77C5-56AD-4414-BDAC-BA23C330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Divide</a:t>
            </a:r>
          </a:p>
          <a:p>
            <a:r>
              <a:rPr lang="en-GB" sz="4400" dirty="0"/>
              <a:t>Experiment</a:t>
            </a:r>
          </a:p>
          <a:p>
            <a:r>
              <a:rPr lang="en-GB" sz="4400" dirty="0"/>
              <a:t>Reduce</a:t>
            </a:r>
          </a:p>
          <a:p>
            <a:r>
              <a:rPr lang="en-GB" sz="4400" dirty="0"/>
              <a:t>Restate</a:t>
            </a:r>
          </a:p>
          <a:p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9FB3BA8-4155-4848-B0A0-E0C5F6A3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65" y="1188000"/>
            <a:ext cx="5400000" cy="5400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0381FEE-FC11-4335-9F63-7E0E01D5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0" y="1188000"/>
            <a:ext cx="5400000" cy="540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28EB46-4C8A-42B4-904E-2AEBCC4EE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0" y="1188000"/>
            <a:ext cx="5400000" cy="5400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6DD61DD-AA4D-4C71-9489-C27D4035C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0" y="1188000"/>
            <a:ext cx="5400000" cy="540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5B9695A-0F94-4C2B-B5F6-792D30D3B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0" y="1188000"/>
            <a:ext cx="5400000" cy="54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9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Tartalom helye 30">
            <a:extLst>
              <a:ext uri="{FF2B5EF4-FFF2-40B4-BE49-F238E27FC236}">
                <a16:creationId xmlns:a16="http://schemas.microsoft.com/office/drawing/2014/main" id="{F7A6028D-90CE-48E0-A814-E1985A61F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656BE7A-41CE-4571-A025-C4941ABE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Solution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09B0257-B3BC-4DC7-A01B-1BAB4B6E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1621902-85D4-4A6D-AB6F-53F189033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85C6AAA-997E-4EAF-A91B-8CCE4AD75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483FA70E-FF34-43FE-9056-BFCE007F1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D52CD29-CB5B-4FC2-9A4D-AEE023A1F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6D9D890-3E98-4626-ABA2-8134159A0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C9742B7-65D5-456B-93CE-CEA46C991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5EA5273D-F3A3-4E82-9A3A-077A7AD4B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6BAF8E06-6B62-4A69-BEC8-9C36215481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11F0F7EF-247F-459D-B843-A63ED2368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30943562-BDA8-41EC-AE62-E0A5775781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38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B01912-20EB-4B60-82CC-58E0C7AD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Simple algorithms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52A2F8E-3821-4512-95C5-1E4C82E67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E768829-EBA1-4D10-BC66-BEC5ED318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D6F9731-0B93-44F9-A996-BB6092CFE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A55673E-35E2-45DB-AFB2-B9EACF595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DE5F302-8B9F-4418-B48C-83CBCBCA8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0B794E48-88DD-466E-B15A-997D8F331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042DDDF-447E-406B-92A6-BEEC7B48B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8D9D1D2B-6323-4B2A-9FB2-E118DDECD90B}"/>
              </a:ext>
            </a:extLst>
          </p:cNvPr>
          <p:cNvSpPr txBox="1"/>
          <p:nvPr/>
        </p:nvSpPr>
        <p:spPr>
          <a:xfrm>
            <a:off x="698500" y="1690688"/>
            <a:ext cx="269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andara" panose="020E0502030303020204" pitchFamily="34" charset="0"/>
              </a:rPr>
              <a:t>following the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andara" panose="020E0502030303020204" pitchFamily="34" charset="0"/>
              </a:rPr>
              <a:t>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Candara" panose="020E0502030303020204" pitchFamily="34" charset="0"/>
              </a:rPr>
              <a:t>Sustained mental focus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86760704-A17B-442C-BF8C-30B409F32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19" y="2364106"/>
            <a:ext cx="3112221" cy="303221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1366055-9661-438E-BE79-6799EFAB8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F204AED-103D-43F0-B6FD-0E0A988D4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5216AB1-EC6E-415A-B4F7-0E11791B05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841ECE1-5797-434C-9347-09C0E73B65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C2E8C791-CCC2-4B2C-8BC8-3A57E60A95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D543AA75-785E-4FE0-9D64-ACE5DA6121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0" y="1188000"/>
            <a:ext cx="5400000" cy="54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2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899D19-BF3C-4EE1-B9FF-9C76F506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Board Buddies in </a:t>
            </a:r>
            <a:r>
              <a:rPr lang="en-GB" sz="5400" dirty="0" err="1">
                <a:latin typeface="Candara" panose="020E0502030303020204" pitchFamily="34" charset="0"/>
              </a:rPr>
              <a:t>LogiQ</a:t>
            </a:r>
            <a:r>
              <a:rPr lang="en-GB" sz="5400" dirty="0">
                <a:latin typeface="Candara" panose="020E0502030303020204" pitchFamily="34" charset="0"/>
              </a:rPr>
              <a:t> Land</a:t>
            </a:r>
            <a:endParaRPr lang="en-GB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259293-D1F6-4396-872D-F8D06C67C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4"/>
            <a:ext cx="10515600" cy="50933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10000" dirty="0">
                <a:latin typeface="Candara" panose="020E0502030303020204" pitchFamily="34" charset="0"/>
              </a:rPr>
              <a:t>A collection for teachers and parents</a:t>
            </a:r>
          </a:p>
          <a:p>
            <a:pPr marL="0" indent="0">
              <a:buNone/>
            </a:pPr>
            <a:r>
              <a:rPr lang="en-GB" sz="10000" dirty="0">
                <a:latin typeface="Candara" panose="020E0502030303020204" pitchFamily="34" charset="0"/>
              </a:rPr>
              <a:t>		</a:t>
            </a:r>
          </a:p>
          <a:p>
            <a:r>
              <a:rPr lang="en-GB" sz="10000" dirty="0">
                <a:latin typeface="Candara" panose="020E0502030303020204" pitchFamily="34" charset="0"/>
              </a:rPr>
              <a:t>9 games </a:t>
            </a:r>
          </a:p>
          <a:p>
            <a:r>
              <a:rPr lang="en-GB" sz="10000" dirty="0">
                <a:latin typeface="Candara" panose="020E0502030303020204" pitchFamily="34" charset="0"/>
              </a:rPr>
              <a:t>25 puzzles</a:t>
            </a:r>
          </a:p>
          <a:p>
            <a:r>
              <a:rPr lang="en-GB" sz="10000" dirty="0">
                <a:latin typeface="Candara" panose="020E0502030303020204" pitchFamily="34" charset="0"/>
              </a:rPr>
              <a:t>Instructions</a:t>
            </a:r>
          </a:p>
          <a:p>
            <a:r>
              <a:rPr lang="en-GB" sz="10000" dirty="0">
                <a:latin typeface="Candara" panose="020E0502030303020204" pitchFamily="34" charset="0"/>
              </a:rPr>
              <a:t>Hints for practical use</a:t>
            </a:r>
          </a:p>
          <a:p>
            <a:r>
              <a:rPr lang="en-GB" sz="10000" dirty="0">
                <a:latin typeface="Candara" panose="020E0502030303020204" pitchFamily="34" charset="0"/>
              </a:rPr>
              <a:t>Tested in practice</a:t>
            </a:r>
          </a:p>
          <a:p>
            <a:endParaRPr lang="en-GB" sz="4000" dirty="0">
              <a:latin typeface="Candara" panose="020E0502030303020204" pitchFamily="34" charset="0"/>
            </a:endParaRPr>
          </a:p>
          <a:p>
            <a:endParaRPr lang="en-GB" sz="4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ara" panose="020E0502030303020204" pitchFamily="34" charset="0"/>
              </a:rPr>
              <a:t>		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764BA0-0F66-41F5-B82D-1F2E4ED0D4C4}"/>
              </a:ext>
            </a:extLst>
          </p:cNvPr>
          <p:cNvSpPr txBox="1"/>
          <p:nvPr/>
        </p:nvSpPr>
        <p:spPr>
          <a:xfrm>
            <a:off x="5262873" y="3028470"/>
            <a:ext cx="2192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ndara" panose="020E0502030303020204" pitchFamily="34" charset="0"/>
              </a:rPr>
              <a:t>+ 100s of     variants </a:t>
            </a:r>
            <a:endParaRPr lang="en-GB" sz="3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6AD2403-6886-4B88-AE84-6BEA1418A8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40" y="1690688"/>
            <a:ext cx="2682612" cy="4280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10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27ACF-F084-4EF7-A2FC-86703F41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Board Buddies in </a:t>
            </a:r>
            <a:r>
              <a:rPr lang="en-GB" sz="5400" dirty="0" err="1">
                <a:latin typeface="Candara" panose="020E0502030303020204" pitchFamily="34" charset="0"/>
              </a:rPr>
              <a:t>LogiQ</a:t>
            </a:r>
            <a:r>
              <a:rPr lang="en-GB" sz="5400" dirty="0">
                <a:latin typeface="Candara" panose="020E0502030303020204" pitchFamily="34" charset="0"/>
              </a:rPr>
              <a:t> Land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6BF95B-B4C6-4586-967B-9135DBD50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>
                <a:latin typeface="Candara" panose="020E0502030303020204" pitchFamily="34" charset="0"/>
              </a:rPr>
              <a:t>5 areas of STEM skill development: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pPr lvl="1"/>
            <a:r>
              <a:rPr lang="en-GB" sz="4400" dirty="0">
                <a:latin typeface="Candara" panose="020E0502030303020204" pitchFamily="34" charset="0"/>
              </a:rPr>
              <a:t>Problem Solving </a:t>
            </a:r>
            <a:r>
              <a:rPr lang="en-GB" sz="2800" dirty="0">
                <a:latin typeface="Candara" panose="020E0502030303020204" pitchFamily="34" charset="0"/>
              </a:rPr>
              <a:t>– applying strategies </a:t>
            </a:r>
          </a:p>
          <a:p>
            <a:pPr lvl="1"/>
            <a:r>
              <a:rPr lang="en-GB" sz="4400" dirty="0">
                <a:latin typeface="Candara" panose="020E0502030303020204" pitchFamily="34" charset="0"/>
              </a:rPr>
              <a:t>Spatial Skills </a:t>
            </a:r>
            <a:r>
              <a:rPr lang="en-GB" sz="2800" dirty="0">
                <a:latin typeface="Candara" panose="020E0502030303020204" pitchFamily="34" charset="0"/>
              </a:rPr>
              <a:t>– mental rotation, visualizing </a:t>
            </a:r>
          </a:p>
          <a:p>
            <a:pPr lvl="1"/>
            <a:r>
              <a:rPr lang="en-GB" sz="4400" dirty="0">
                <a:latin typeface="Candara" panose="020E0502030303020204" pitchFamily="34" charset="0"/>
              </a:rPr>
              <a:t>Logic </a:t>
            </a:r>
            <a:r>
              <a:rPr lang="en-GB" sz="3200" dirty="0">
                <a:latin typeface="Candara" panose="020E0502030303020204" pitchFamily="34" charset="0"/>
              </a:rPr>
              <a:t>– </a:t>
            </a:r>
            <a:r>
              <a:rPr lang="en-GB" sz="2800" dirty="0">
                <a:latin typeface="Candara" panose="020E0502030303020204" pitchFamily="34" charset="0"/>
              </a:rPr>
              <a:t>patterns and grouping</a:t>
            </a:r>
          </a:p>
          <a:p>
            <a:pPr lvl="1"/>
            <a:r>
              <a:rPr lang="en-GB" sz="4400" dirty="0">
                <a:latin typeface="Candara" panose="020E0502030303020204" pitchFamily="34" charset="0"/>
              </a:rPr>
              <a:t>Mathematics</a:t>
            </a:r>
            <a:r>
              <a:rPr lang="en-GB" sz="3200" dirty="0">
                <a:latin typeface="Candara" panose="020E0502030303020204" pitchFamily="34" charset="0"/>
              </a:rPr>
              <a:t> – </a:t>
            </a:r>
            <a:r>
              <a:rPr lang="en-GB" sz="2800" dirty="0">
                <a:latin typeface="Candara" panose="020E0502030303020204" pitchFamily="34" charset="0"/>
              </a:rPr>
              <a:t>relations, numeracy</a:t>
            </a:r>
          </a:p>
          <a:p>
            <a:pPr lvl="1"/>
            <a:r>
              <a:rPr lang="en-GB" sz="4400" dirty="0">
                <a:latin typeface="Candara" panose="020E0502030303020204" pitchFamily="34" charset="0"/>
              </a:rPr>
              <a:t>Simple Algorithms </a:t>
            </a:r>
            <a:r>
              <a:rPr lang="en-GB" sz="3200" dirty="0">
                <a:latin typeface="Candara" panose="020E0502030303020204" pitchFamily="34" charset="0"/>
              </a:rPr>
              <a:t>– </a:t>
            </a:r>
            <a:r>
              <a:rPr lang="en-GB" sz="2800" dirty="0">
                <a:latin typeface="Candara" panose="020E0502030303020204" pitchFamily="34" charset="0"/>
              </a:rPr>
              <a:t>iteration, sequences, sorting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1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200F40-C449-461F-9B4C-4A2DCE83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Resources for developing numeracy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94A710-9017-4808-96FF-BF247982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ndara" panose="020E0502030303020204" pitchFamily="34" charset="0"/>
              </a:rPr>
              <a:t>-value and movement of the pieces </a:t>
            </a:r>
          </a:p>
          <a:p>
            <a:pPr marL="0" indent="0">
              <a:buNone/>
            </a:pPr>
            <a:r>
              <a:rPr lang="en-GB" dirty="0">
                <a:latin typeface="Candara" panose="020E0502030303020204" pitchFamily="34" charset="0"/>
              </a:rPr>
              <a:t>-properties of the board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87C737-BFB5-45DE-AC35-144A1B478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2" y="3121890"/>
            <a:ext cx="2970230" cy="297023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1FDC583-6070-4A28-96A3-A0A3AEE4F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61" y="2796664"/>
            <a:ext cx="3600000" cy="360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5F5CE4F-988B-4604-834D-49E89FEAD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1" y="2796664"/>
            <a:ext cx="36000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3639" y="6552590"/>
            <a:ext cx="32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Copyright © LearningChess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02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356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Office-téma</vt:lpstr>
      <vt:lpstr>Developing STEM skills and numeracy with LogiQ Board</vt:lpstr>
      <vt:lpstr>STEM Skills</vt:lpstr>
      <vt:lpstr>Problem solving</vt:lpstr>
      <vt:lpstr>                Strategies </vt:lpstr>
      <vt:lpstr>Solution</vt:lpstr>
      <vt:lpstr>Simple algorithms</vt:lpstr>
      <vt:lpstr>Board Buddies in LogiQ Land</vt:lpstr>
      <vt:lpstr>Board Buddies in LogiQ Land</vt:lpstr>
      <vt:lpstr>Resources for developing numeracy</vt:lpstr>
      <vt:lpstr>Using the value of the pieces</vt:lpstr>
      <vt:lpstr>Addition</vt:lpstr>
      <vt:lpstr>Addition</vt:lpstr>
      <vt:lpstr>Negative numbers and subtraction</vt:lpstr>
      <vt:lpstr>Combining themes</vt:lpstr>
      <vt:lpstr>   Relations:</vt:lpstr>
      <vt:lpstr>Relations</vt:lpstr>
      <vt:lpstr>Parity</vt:lpstr>
      <vt:lpstr>How many different ways are possible in 4 moves?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concepts on chessboard</dc:title>
  <dc:creator>Márk Szávin</dc:creator>
  <cp:lastModifiedBy>LC</cp:lastModifiedBy>
  <cp:revision>51</cp:revision>
  <dcterms:created xsi:type="dcterms:W3CDTF">2019-11-23T10:42:37Z</dcterms:created>
  <dcterms:modified xsi:type="dcterms:W3CDTF">2019-12-03T22:08:21Z</dcterms:modified>
  <cp:contentStatus/>
</cp:coreProperties>
</file>